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 Black"/>
      <p:bold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2" roundtripDataSignature="AMtx7mg04tJ0zyfQ41Rk1H3tXhho8dkS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.fntdata"/><Relationship Id="rId22" Type="http://schemas.openxmlformats.org/officeDocument/2006/relationships/font" Target="fonts/Montserrat-regular.fntdata"/><Relationship Id="rId21" Type="http://schemas.openxmlformats.org/officeDocument/2006/relationships/font" Target="fonts/MontserratBlack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757193e7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0757193e7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757193e72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0757193e72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757193e72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После этого для фичей, которые имеют непрерывное распределение (рис на сл), брался межквантильный размах для удаления “хвостов” </a:t>
            </a:r>
            <a:r>
              <a:rPr lang="ru-RU"/>
              <a:t>распределения</a:t>
            </a:r>
            <a:r>
              <a:rPr lang="ru-RU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Для нормализации данных использовался класс StandardScaler библиотеки scikit-learn.  </a:t>
            </a:r>
            <a:endParaRPr/>
          </a:p>
        </p:txBody>
      </p:sp>
      <p:sp>
        <p:nvSpPr>
          <p:cNvPr id="125" name="Google Shape;125;g30757193e72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57193e72_0_2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30757193e72_0_2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757193e7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0757193e7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074999c1d6_0_23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074999c1d6_0_23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074999c1d6_0_2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074999c1d6_0_27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074999c1d6_0_27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074999c1d6_0_2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74999c1d6_0_2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74999c1d6_0_2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3074999c1d6_0_2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g3074999c1d6_0_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074999c1d6_0_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074999c1d6_0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074999c1d6_0_24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074999c1d6_0_2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074999c1d6_0_2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074999c1d6_0_2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074999c1d6_0_2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074999c1d6_0_2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074999c1d6_0_24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074999c1d6_0_24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074999c1d6_0_2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074999c1d6_0_2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074999c1d6_0_2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074999c1d6_0_25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074999c1d6_0_256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074999c1d6_0_2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074999c1d6_0_26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074999c1d6_0_2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074999c1d6_0_26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074999c1d6_0_26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074999c1d6_0_26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074999c1d6_0_26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3074999c1d6_0_2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074999c1d6_0_26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074999c1d6_0_2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074999c1d6_0_2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074999c1d6_0_2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074999c1d6_0_2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1042475" y="2286000"/>
            <a:ext cx="9620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ru-RU" sz="5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ОПРЕДЕЛЕНИЕ ЛЕКАРСТВА</a:t>
            </a:r>
            <a:endParaRPr b="0" i="0" sz="5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1042475" y="3823450"/>
            <a:ext cx="6191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Хакатон Nuclear IT hack 2024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"/>
          <p:cNvPicPr preferRelativeResize="0"/>
          <p:nvPr/>
        </p:nvPicPr>
        <p:blipFill rotWithShape="1">
          <a:blip r:embed="rId4">
            <a:alphaModFix/>
          </a:blip>
          <a:srcRect b="0" l="23176" r="31119" t="0"/>
          <a:stretch/>
        </p:blipFill>
        <p:spPr>
          <a:xfrm>
            <a:off x="1157000" y="906525"/>
            <a:ext cx="2048974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1157000" y="5360775"/>
            <a:ext cx="2654100" cy="63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928688" rotWithShape="0" algn="bl" dir="5400000" dist="19050">
              <a:srgbClr val="BB77FE">
                <a:alpha val="56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279524" y="5359875"/>
            <a:ext cx="2459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ru-RU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k-соседи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1042475" y="4264150"/>
            <a:ext cx="6191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Лаборатория «Хемоинформатика и молекулярное моделирование» НИЯУ МИФИ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"/>
          <p:cNvSpPr/>
          <p:nvPr/>
        </p:nvSpPr>
        <p:spPr>
          <a:xfrm>
            <a:off x="996870" y="807590"/>
            <a:ext cx="7988162" cy="563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Команда </a:t>
            </a:r>
            <a:r>
              <a:rPr b="1" lang="ru-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k-соседи</a:t>
            </a:r>
            <a:endParaRPr b="1" i="0" sz="3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0" name="Google Shape;160;p7"/>
          <p:cNvGrpSpPr/>
          <p:nvPr/>
        </p:nvGrpSpPr>
        <p:grpSpPr>
          <a:xfrm>
            <a:off x="9383439" y="1643963"/>
            <a:ext cx="2422500" cy="4339200"/>
            <a:chOff x="4848192" y="1644050"/>
            <a:chExt cx="2422500" cy="4339200"/>
          </a:xfrm>
        </p:grpSpPr>
        <p:sp>
          <p:nvSpPr>
            <p:cNvPr id="161" name="Google Shape;161;p7"/>
            <p:cNvSpPr/>
            <p:nvPr/>
          </p:nvSpPr>
          <p:spPr>
            <a:xfrm>
              <a:off x="4848192" y="1644050"/>
              <a:ext cx="2422500" cy="4339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62" name="Google Shape;162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5850" y="1915225"/>
              <a:ext cx="1975075" cy="19750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63" name="Google Shape;163;p7"/>
            <p:cNvGrpSpPr/>
            <p:nvPr/>
          </p:nvGrpSpPr>
          <p:grpSpPr>
            <a:xfrm>
              <a:off x="4939342" y="4189825"/>
              <a:ext cx="2307215" cy="1293000"/>
              <a:chOff x="1547366" y="4293499"/>
              <a:chExt cx="1799700" cy="1293000"/>
            </a:xfrm>
          </p:grpSpPr>
          <p:sp>
            <p:nvSpPr>
              <p:cNvPr id="164" name="Google Shape;164;p7"/>
              <p:cNvSpPr txBox="1"/>
              <p:nvPr/>
            </p:nvSpPr>
            <p:spPr>
              <a:xfrm>
                <a:off x="1547366" y="4293499"/>
                <a:ext cx="1799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ru-RU" sz="16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Душина </a:t>
                </a:r>
                <a:r>
                  <a:rPr b="1" lang="ru-RU" sz="16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Анастасия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7"/>
              <p:cNvSpPr txBox="1"/>
              <p:nvPr/>
            </p:nvSpPr>
            <p:spPr>
              <a:xfrm>
                <a:off x="1637362" y="4632199"/>
                <a:ext cx="15405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Студентка группы М23-303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ИФИБ НИЯУ МИФИ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66" name="Google Shape;166;p7"/>
          <p:cNvGrpSpPr/>
          <p:nvPr/>
        </p:nvGrpSpPr>
        <p:grpSpPr>
          <a:xfrm>
            <a:off x="280407" y="1643963"/>
            <a:ext cx="2422618" cy="4339200"/>
            <a:chOff x="280407" y="1644000"/>
            <a:chExt cx="2422618" cy="4339200"/>
          </a:xfrm>
        </p:grpSpPr>
        <p:grpSp>
          <p:nvGrpSpPr>
            <p:cNvPr id="167" name="Google Shape;167;p7"/>
            <p:cNvGrpSpPr/>
            <p:nvPr/>
          </p:nvGrpSpPr>
          <p:grpSpPr>
            <a:xfrm>
              <a:off x="280407" y="1644000"/>
              <a:ext cx="2422618" cy="4339200"/>
              <a:chOff x="1238649" y="1644000"/>
              <a:chExt cx="2422618" cy="4339200"/>
            </a:xfrm>
          </p:grpSpPr>
          <p:sp>
            <p:nvSpPr>
              <p:cNvPr id="168" name="Google Shape;168;p7"/>
              <p:cNvSpPr/>
              <p:nvPr/>
            </p:nvSpPr>
            <p:spPr>
              <a:xfrm>
                <a:off x="1238767" y="1644000"/>
                <a:ext cx="2422500" cy="4339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9" name="Google Shape;169;p7"/>
              <p:cNvGrpSpPr/>
              <p:nvPr/>
            </p:nvGrpSpPr>
            <p:grpSpPr>
              <a:xfrm>
                <a:off x="1238649" y="4133251"/>
                <a:ext cx="2422534" cy="1706049"/>
                <a:chOff x="1462120" y="4133250"/>
                <a:chExt cx="1974999" cy="1706049"/>
              </a:xfrm>
            </p:grpSpPr>
            <p:grpSp>
              <p:nvGrpSpPr>
                <p:cNvPr id="170" name="Google Shape;170;p7"/>
                <p:cNvGrpSpPr/>
                <p:nvPr/>
              </p:nvGrpSpPr>
              <p:grpSpPr>
                <a:xfrm>
                  <a:off x="1462120" y="4133250"/>
                  <a:ext cx="1974999" cy="1706049"/>
                  <a:chOff x="5253476" y="4080989"/>
                  <a:chExt cx="1818600" cy="1706049"/>
                </a:xfrm>
              </p:grpSpPr>
              <p:sp>
                <p:nvSpPr>
                  <p:cNvPr id="171" name="Google Shape;171;p7"/>
                  <p:cNvSpPr txBox="1"/>
                  <p:nvPr/>
                </p:nvSpPr>
                <p:spPr>
                  <a:xfrm>
                    <a:off x="5253476" y="4080989"/>
                    <a:ext cx="1818600" cy="585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lang="ru-RU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Байнаев-Мангилев Никита</a:t>
                    </a:r>
                    <a:endParaRPr b="1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7"/>
                  <p:cNvSpPr txBox="1"/>
                  <p:nvPr/>
                </p:nvSpPr>
                <p:spPr>
                  <a:xfrm>
                    <a:off x="5421364" y="4832738"/>
                    <a:ext cx="1482600" cy="954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ru-RU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Студент группы М23-303</a:t>
                    </a:r>
                    <a:endParaRPr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ru-RU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ИФИБ НИЯУ МИФИ </a:t>
                    </a:r>
                    <a:endParaRPr b="0" i="0" sz="1400" u="none" cap="none" strike="noStrik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sp>
              <p:nvSpPr>
                <p:cNvPr id="173" name="Google Shape;173;p7"/>
                <p:cNvSpPr txBox="1"/>
                <p:nvPr/>
              </p:nvSpPr>
              <p:spPr>
                <a:xfrm>
                  <a:off x="1462150" y="4653400"/>
                  <a:ext cx="19749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ru-RU" sz="1400" u="none" cap="none" strike="noStrik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Лидер команды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74" name="Google Shape;17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975" y="1958100"/>
              <a:ext cx="1913475" cy="19134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75" name="Google Shape;175;p7"/>
          <p:cNvGrpSpPr/>
          <p:nvPr/>
        </p:nvGrpSpPr>
        <p:grpSpPr>
          <a:xfrm>
            <a:off x="6349095" y="1643963"/>
            <a:ext cx="2422617" cy="4339200"/>
            <a:chOff x="280408" y="1644000"/>
            <a:chExt cx="2422617" cy="4339200"/>
          </a:xfrm>
        </p:grpSpPr>
        <p:grpSp>
          <p:nvGrpSpPr>
            <p:cNvPr id="176" name="Google Shape;176;p7"/>
            <p:cNvGrpSpPr/>
            <p:nvPr/>
          </p:nvGrpSpPr>
          <p:grpSpPr>
            <a:xfrm>
              <a:off x="280408" y="1644000"/>
              <a:ext cx="2422617" cy="4339200"/>
              <a:chOff x="1238650" y="1644000"/>
              <a:chExt cx="2422617" cy="4339200"/>
            </a:xfrm>
          </p:grpSpPr>
          <p:sp>
            <p:nvSpPr>
              <p:cNvPr id="177" name="Google Shape;177;p7"/>
              <p:cNvSpPr/>
              <p:nvPr/>
            </p:nvSpPr>
            <p:spPr>
              <a:xfrm>
                <a:off x="1238767" y="1644000"/>
                <a:ext cx="2422500" cy="4339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78" name="Google Shape;178;p7"/>
              <p:cNvGrpSpPr/>
              <p:nvPr/>
            </p:nvGrpSpPr>
            <p:grpSpPr>
              <a:xfrm>
                <a:off x="1238650" y="4133251"/>
                <a:ext cx="2422535" cy="1553649"/>
                <a:chOff x="5253476" y="4080989"/>
                <a:chExt cx="1818600" cy="1553649"/>
              </a:xfrm>
            </p:grpSpPr>
            <p:sp>
              <p:nvSpPr>
                <p:cNvPr id="179" name="Google Shape;179;p7"/>
                <p:cNvSpPr txBox="1"/>
                <p:nvPr/>
              </p:nvSpPr>
              <p:spPr>
                <a:xfrm>
                  <a:off x="5253476" y="4080989"/>
                  <a:ext cx="18186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lang="ru-RU" sz="1600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Дмитрий Ильин</a:t>
                  </a:r>
                  <a:endParaRPr b="1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7"/>
                <p:cNvSpPr txBox="1"/>
                <p:nvPr/>
              </p:nvSpPr>
              <p:spPr>
                <a:xfrm>
                  <a:off x="5421364" y="4680338"/>
                  <a:ext cx="1482600" cy="95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ru-RU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Студент группы Б21-601</a:t>
                  </a:r>
                  <a:endParaRPr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ru-RU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ИФТИСНИЯУ МИФИ </a:t>
                  </a:r>
                  <a:endParaRPr b="0" i="0" sz="14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pic>
          <p:nvPicPr>
            <p:cNvPr id="181" name="Google Shape;181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975" y="1958100"/>
              <a:ext cx="1913475" cy="19134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82" name="Google Shape;182;p7"/>
          <p:cNvGrpSpPr/>
          <p:nvPr/>
        </p:nvGrpSpPr>
        <p:grpSpPr>
          <a:xfrm>
            <a:off x="3328408" y="1643963"/>
            <a:ext cx="2422617" cy="4339200"/>
            <a:chOff x="1238650" y="1644000"/>
            <a:chExt cx="2422617" cy="4339200"/>
          </a:xfrm>
        </p:grpSpPr>
        <p:sp>
          <p:nvSpPr>
            <p:cNvPr id="183" name="Google Shape;183;p7"/>
            <p:cNvSpPr/>
            <p:nvPr/>
          </p:nvSpPr>
          <p:spPr>
            <a:xfrm>
              <a:off x="1238767" y="1644000"/>
              <a:ext cx="2422500" cy="4339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4" name="Google Shape;184;p7"/>
            <p:cNvGrpSpPr/>
            <p:nvPr/>
          </p:nvGrpSpPr>
          <p:grpSpPr>
            <a:xfrm>
              <a:off x="1238650" y="4133251"/>
              <a:ext cx="2422535" cy="1325049"/>
              <a:chOff x="5253476" y="4080989"/>
              <a:chExt cx="1818600" cy="1325049"/>
            </a:xfrm>
          </p:grpSpPr>
          <p:sp>
            <p:nvSpPr>
              <p:cNvPr id="185" name="Google Shape;185;p7"/>
              <p:cNvSpPr txBox="1"/>
              <p:nvPr/>
            </p:nvSpPr>
            <p:spPr>
              <a:xfrm>
                <a:off x="5253476" y="4080989"/>
                <a:ext cx="1818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lang="ru-RU" sz="16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Куликов Михаил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 txBox="1"/>
              <p:nvPr/>
            </p:nvSpPr>
            <p:spPr>
              <a:xfrm>
                <a:off x="5421364" y="4451738"/>
                <a:ext cx="14826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Студент группы Б21-212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Лаплаз НИЯУ МИФИ </a:t>
                </a:r>
                <a:endParaRPr b="0" i="0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187" name="Google Shape;187;p7"/>
          <p:cNvPicPr preferRelativeResize="0"/>
          <p:nvPr/>
        </p:nvPicPr>
        <p:blipFill rotWithShape="1">
          <a:blip r:embed="rId6">
            <a:alphaModFix/>
          </a:blip>
          <a:srcRect b="29524" l="7170" r="9055" t="13488"/>
          <a:stretch/>
        </p:blipFill>
        <p:spPr>
          <a:xfrm>
            <a:off x="3580125" y="1923775"/>
            <a:ext cx="1919176" cy="1958676"/>
          </a:xfrm>
          <a:prstGeom prst="rect">
            <a:avLst/>
          </a:prstGeom>
          <a:noFill/>
          <a:ln cap="flat" cmpd="sng" w="19050">
            <a:solidFill>
              <a:srgbClr val="1A05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7"/>
          <p:cNvPicPr preferRelativeResize="0"/>
          <p:nvPr/>
        </p:nvPicPr>
        <p:blipFill rotWithShape="1">
          <a:blip r:embed="rId7">
            <a:alphaModFix/>
          </a:blip>
          <a:srcRect b="15389" l="35575" r="9233" t="3527"/>
          <a:stretch/>
        </p:blipFill>
        <p:spPr>
          <a:xfrm>
            <a:off x="6574650" y="1951550"/>
            <a:ext cx="1998848" cy="1958677"/>
          </a:xfrm>
          <a:prstGeom prst="rect">
            <a:avLst/>
          </a:prstGeom>
          <a:noFill/>
          <a:ln cap="flat" cmpd="sng" w="19050">
            <a:solidFill>
              <a:srgbClr val="1A05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"/>
          <p:cNvSpPr txBox="1"/>
          <p:nvPr/>
        </p:nvSpPr>
        <p:spPr>
          <a:xfrm>
            <a:off x="617100" y="2413050"/>
            <a:ext cx="108474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b="1" sz="6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/>
          <p:nvPr/>
        </p:nvSpPr>
        <p:spPr>
          <a:xfrm>
            <a:off x="1366577" y="724847"/>
            <a:ext cx="9458700" cy="5408400"/>
          </a:xfrm>
          <a:prstGeom prst="roundRect">
            <a:avLst>
              <a:gd fmla="val 7430" name="adj"/>
            </a:avLst>
          </a:prstGeom>
          <a:solidFill>
            <a:srgbClr val="FFFFFF"/>
          </a:solidFill>
          <a:ln>
            <a:noFill/>
          </a:ln>
          <a:effectLst>
            <a:outerShdw blurRad="762000" rotWithShape="0" algn="bl" dir="4091915" dist="683916">
              <a:srgbClr val="000000">
                <a:alpha val="4941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01925" y="1101625"/>
            <a:ext cx="7988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1F21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Описание </a:t>
            </a:r>
            <a:r>
              <a:rPr b="1" lang="ru-RU" sz="3600">
                <a:solidFill>
                  <a:srgbClr val="1F21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b="1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076325" y="2213148"/>
            <a:ext cx="80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2101925" y="1932700"/>
            <a:ext cx="5035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В рамках задачи необходимо собрать информацию о различных химических соединениях, для которых активность против вируса SARS-CoV-2 известна, а затем обучить модель для предсказания противовирусной активности.</a:t>
            </a:r>
            <a:endParaRPr sz="22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850" y="2313113"/>
            <a:ext cx="3429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2101919" y="1201092"/>
            <a:ext cx="7988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Актуальность </a:t>
            </a:r>
            <a:r>
              <a:rPr b="1" lang="ru-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b="1" i="0" sz="3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2101919" y="2539775"/>
            <a:ext cx="6120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Искусственный интеллект позволяет ускорить процесс поиска и разработки лекарств.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ИИ в разработке лекарств дает возможность снизить затраты компаний на синтез, очистку и исследования огромного числа молекул в лаборатории.</a:t>
            </a:r>
            <a:endParaRPr b="0" i="0" sz="1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8250" y="2191224"/>
            <a:ext cx="2836700" cy="2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757193e72_0_44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  <a:effectLst>
            <a:outerShdw blurRad="762000" rotWithShape="0" algn="bl" dir="4091915" dist="683916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" name="Google Shape;92;g30757193e72_0_44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3" name="Google Shape;93;g30757193e72_0_44"/>
          <p:cNvSpPr/>
          <p:nvPr/>
        </p:nvSpPr>
        <p:spPr>
          <a:xfrm>
            <a:off x="506350" y="1164300"/>
            <a:ext cx="102471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Наш пайплайн</a:t>
            </a:r>
            <a:endParaRPr b="1" sz="4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g30757193e72_0_44"/>
          <p:cNvSpPr/>
          <p:nvPr/>
        </p:nvSpPr>
        <p:spPr>
          <a:xfrm>
            <a:off x="506350" y="2611175"/>
            <a:ext cx="28842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Выгрузка данных из базы данных ChEMBL</a:t>
            </a:r>
            <a:endParaRPr sz="24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g30757193e72_0_44"/>
          <p:cNvSpPr/>
          <p:nvPr/>
        </p:nvSpPr>
        <p:spPr>
          <a:xfrm>
            <a:off x="3472483" y="2611175"/>
            <a:ext cx="31434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Создание датасетов и предобработка данных</a:t>
            </a:r>
            <a:endParaRPr sz="24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g30757193e72_0_44"/>
          <p:cNvSpPr/>
          <p:nvPr/>
        </p:nvSpPr>
        <p:spPr>
          <a:xfrm>
            <a:off x="9518150" y="2611175"/>
            <a:ext cx="21975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Обучение модели</a:t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" name="Google Shape;97;g30757193e72_0_44"/>
          <p:cNvSpPr/>
          <p:nvPr/>
        </p:nvSpPr>
        <p:spPr>
          <a:xfrm>
            <a:off x="500800" y="4753600"/>
            <a:ext cx="11214900" cy="363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8B0FF"/>
              </a:gs>
              <a:gs pos="50000">
                <a:srgbClr val="AA3CFF"/>
              </a:gs>
              <a:gs pos="100000">
                <a:srgbClr val="990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757193e72_0_44"/>
          <p:cNvSpPr/>
          <p:nvPr/>
        </p:nvSpPr>
        <p:spPr>
          <a:xfrm>
            <a:off x="6697817" y="2611175"/>
            <a:ext cx="27384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9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9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Выделение фичей и обработка данных</a:t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1339925" y="286698"/>
            <a:ext cx="8074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Выгрузка данных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1339947" y="1041975"/>
            <a:ext cx="436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Используемая база данных: 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ChEMBL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975" y="1337400"/>
            <a:ext cx="3717829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1339947" y="1868100"/>
            <a:ext cx="634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Данные выгружаются </a:t>
            </a: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из базы данных ChEMBL</a:t>
            </a: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вручную в формате CSV. 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5">
            <a:alphaModFix/>
          </a:blip>
          <a:srcRect b="0" l="0" r="0" t="3614"/>
          <a:stretch/>
        </p:blipFill>
        <p:spPr>
          <a:xfrm>
            <a:off x="1430100" y="2795200"/>
            <a:ext cx="9009825" cy="364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5F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757193e72_0_153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5" name="Google Shape;115;g30757193e72_0_153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6" name="Google Shape;116;g30757193e72_0_153"/>
          <p:cNvSpPr/>
          <p:nvPr/>
        </p:nvSpPr>
        <p:spPr>
          <a:xfrm>
            <a:off x="1689800" y="1164300"/>
            <a:ext cx="9063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g30757193e72_0_153"/>
          <p:cNvSpPr/>
          <p:nvPr/>
        </p:nvSpPr>
        <p:spPr>
          <a:xfrm>
            <a:off x="626925" y="515300"/>
            <a:ext cx="10910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Создание датасета и предобработка данных</a:t>
            </a:r>
            <a:endParaRPr b="1" i="0" sz="3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g30757193e72_0_153"/>
          <p:cNvSpPr txBox="1"/>
          <p:nvPr/>
        </p:nvSpPr>
        <p:spPr>
          <a:xfrm>
            <a:off x="1472626" y="1174675"/>
            <a:ext cx="923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 включала в себя: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приведение </a:t>
            </a: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Value к мг/мл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удаление дубликатов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заполнение пустых значений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9" name="Google Shape;119;g30757193e72_0_153"/>
          <p:cNvGrpSpPr/>
          <p:nvPr/>
        </p:nvGrpSpPr>
        <p:grpSpPr>
          <a:xfrm>
            <a:off x="1052901" y="2699102"/>
            <a:ext cx="10078866" cy="3726094"/>
            <a:chOff x="1472613" y="3461000"/>
            <a:chExt cx="9280724" cy="3060698"/>
          </a:xfrm>
        </p:grpSpPr>
        <p:pic>
          <p:nvPicPr>
            <p:cNvPr id="120" name="Google Shape;120;g30757193e72_0_153"/>
            <p:cNvPicPr preferRelativeResize="0"/>
            <p:nvPr/>
          </p:nvPicPr>
          <p:blipFill rotWithShape="1">
            <a:blip r:embed="rId3">
              <a:alphaModFix/>
            </a:blip>
            <a:srcRect b="63456" l="4043" r="2358" t="6042"/>
            <a:stretch/>
          </p:blipFill>
          <p:spPr>
            <a:xfrm>
              <a:off x="1497150" y="3461000"/>
              <a:ext cx="9231650" cy="1329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g30757193e72_0_153"/>
            <p:cNvPicPr preferRelativeResize="0"/>
            <p:nvPr/>
          </p:nvPicPr>
          <p:blipFill rotWithShape="1">
            <a:blip r:embed="rId4">
              <a:alphaModFix/>
            </a:blip>
            <a:srcRect b="65483" l="4831" r="23158" t="9384"/>
            <a:stretch/>
          </p:blipFill>
          <p:spPr>
            <a:xfrm>
              <a:off x="1472613" y="5410498"/>
              <a:ext cx="9280724" cy="111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g30757193e72_0_153"/>
            <p:cNvSpPr/>
            <p:nvPr/>
          </p:nvSpPr>
          <p:spPr>
            <a:xfrm>
              <a:off x="5858425" y="4840950"/>
              <a:ext cx="336300" cy="468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B77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57193e72_0_166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" name="Google Shape;128;g30757193e72_0_166"/>
          <p:cNvSpPr/>
          <p:nvPr/>
        </p:nvSpPr>
        <p:spPr>
          <a:xfrm>
            <a:off x="1689800" y="1164300"/>
            <a:ext cx="9063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9" name="Google Shape;129;g30757193e72_0_166"/>
          <p:cNvSpPr txBox="1"/>
          <p:nvPr/>
        </p:nvSpPr>
        <p:spPr>
          <a:xfrm>
            <a:off x="938650" y="1708475"/>
            <a:ext cx="886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выделения фичей из Smiles была использована библиотека для хемоинформатики RdKit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30757193e72_0_166"/>
          <p:cNvSpPr/>
          <p:nvPr/>
        </p:nvSpPr>
        <p:spPr>
          <a:xfrm>
            <a:off x="938650" y="630900"/>
            <a:ext cx="98148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Выделение фичей и обработка данных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1" name="Google Shape;131;g30757193e72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25" y="630900"/>
            <a:ext cx="1254750" cy="1254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32" name="Google Shape;132;g30757193e72_0_166"/>
          <p:cNvPicPr preferRelativeResize="0"/>
          <p:nvPr/>
        </p:nvPicPr>
        <p:blipFill rotWithShape="1">
          <a:blip r:embed="rId4">
            <a:alphaModFix/>
          </a:blip>
          <a:srcRect b="0" l="4023" r="7166" t="0"/>
          <a:stretch/>
        </p:blipFill>
        <p:spPr>
          <a:xfrm>
            <a:off x="1603950" y="2413450"/>
            <a:ext cx="3973973" cy="292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0757193e72_0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543" y="2413450"/>
            <a:ext cx="3973981" cy="29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0757193e72_0_166"/>
          <p:cNvSpPr txBox="1"/>
          <p:nvPr/>
        </p:nvSpPr>
        <p:spPr>
          <a:xfrm>
            <a:off x="800100" y="5380500"/>
            <a:ext cx="1058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После этого для фичей, которые имеют непрерывное распределение, брался межквантильный размах для удаления “хвостов” распределения. 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стандартизации данных использовался класс StandardScaler библиотеки scikit-learn.</a:t>
            </a: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0757193e72_0_201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g30757193e72_0_201"/>
          <p:cNvSpPr txBox="1"/>
          <p:nvPr/>
        </p:nvSpPr>
        <p:spPr>
          <a:xfrm>
            <a:off x="699200" y="1251275"/>
            <a:ext cx="994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Использовалось 2 модели, которые предсказывали отдельно IC50 и CC50. </a:t>
            </a:r>
            <a:endParaRPr b="1"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g30757193e72_0_201"/>
          <p:cNvSpPr txBox="1"/>
          <p:nvPr/>
        </p:nvSpPr>
        <p:spPr>
          <a:xfrm>
            <a:off x="699200" y="2214500"/>
            <a:ext cx="106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предсказания IC50 использовалась модель XGBoostRegressor.</a:t>
            </a:r>
            <a:endParaRPr b="1"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30757193e72_0_201"/>
          <p:cNvSpPr/>
          <p:nvPr/>
        </p:nvSpPr>
        <p:spPr>
          <a:xfrm>
            <a:off x="699200" y="554700"/>
            <a:ext cx="10647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модели. IC50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3" name="Google Shape;143;g30757193e72_0_201"/>
          <p:cNvSpPr txBox="1"/>
          <p:nvPr/>
        </p:nvSpPr>
        <p:spPr>
          <a:xfrm>
            <a:off x="775400" y="2976500"/>
            <a:ext cx="994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baseline="30000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2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тестовой выборки составила 0,65.</a:t>
            </a:r>
            <a:endParaRPr b="1"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30757193e7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00" y="4055112"/>
            <a:ext cx="11707650" cy="208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0757193e72_0_23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50" name="Google Shape;150;g30757193e72_0_23"/>
          <p:cNvSpPr txBox="1"/>
          <p:nvPr/>
        </p:nvSpPr>
        <p:spPr>
          <a:xfrm>
            <a:off x="699200" y="1251275"/>
            <a:ext cx="994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Использовалось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которые предсказывали отдельно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IC50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CC50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30757193e72_0_23"/>
          <p:cNvSpPr txBox="1"/>
          <p:nvPr/>
        </p:nvSpPr>
        <p:spPr>
          <a:xfrm>
            <a:off x="699200" y="2214500"/>
            <a:ext cx="106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предсказания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CC50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использовалась модель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XGBoostRegressor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30757193e72_0_23"/>
          <p:cNvSpPr/>
          <p:nvPr/>
        </p:nvSpPr>
        <p:spPr>
          <a:xfrm>
            <a:off x="699200" y="554700"/>
            <a:ext cx="10647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моделей. CC50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3" name="Google Shape;153;g30757193e72_0_23"/>
          <p:cNvPicPr preferRelativeResize="0"/>
          <p:nvPr/>
        </p:nvPicPr>
        <p:blipFill rotWithShape="1">
          <a:blip r:embed="rId4">
            <a:alphaModFix/>
          </a:blip>
          <a:srcRect b="12967" l="866" r="40595" t="0"/>
          <a:stretch/>
        </p:blipFill>
        <p:spPr>
          <a:xfrm>
            <a:off x="173250" y="3993575"/>
            <a:ext cx="11762451" cy="2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30757193e72_0_23"/>
          <p:cNvSpPr txBox="1"/>
          <p:nvPr/>
        </p:nvSpPr>
        <p:spPr>
          <a:xfrm>
            <a:off x="775400" y="2976500"/>
            <a:ext cx="994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baseline="30000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aseline="30000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тестовой выборки составила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0,65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2024-09-06T18:10:27Z</dcterms:created>
  <dc:creator>onjouse</dc:creator>
</cp:coreProperties>
</file>